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9"/>
  </p:notesMasterIdLst>
  <p:sldIdLst>
    <p:sldId id="257" r:id="rId3"/>
    <p:sldId id="258" r:id="rId4"/>
    <p:sldId id="265" r:id="rId5"/>
    <p:sldId id="266" r:id="rId6"/>
    <p:sldId id="267" r:id="rId7"/>
    <p:sldId id="259" r:id="rId8"/>
    <p:sldId id="269" r:id="rId9"/>
    <p:sldId id="271" r:id="rId10"/>
    <p:sldId id="277" r:id="rId11"/>
    <p:sldId id="278" r:id="rId12"/>
    <p:sldId id="262" r:id="rId13"/>
    <p:sldId id="280" r:id="rId14"/>
    <p:sldId id="270" r:id="rId15"/>
    <p:sldId id="281" r:id="rId16"/>
    <p:sldId id="282" r:id="rId17"/>
    <p:sldId id="283" r:id="rId18"/>
    <p:sldId id="272" r:id="rId19"/>
    <p:sldId id="260" r:id="rId20"/>
    <p:sldId id="276" r:id="rId21"/>
    <p:sldId id="279" r:id="rId22"/>
    <p:sldId id="261" r:id="rId23"/>
    <p:sldId id="268" r:id="rId24"/>
    <p:sldId id="275" r:id="rId25"/>
    <p:sldId id="274" r:id="rId26"/>
    <p:sldId id="273" r:id="rId27"/>
    <p:sldId id="26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666" dt="2021-03-06T19:21:07.182"/>
    <p1510:client id="{13B1B19F-10A8-B000-D775-6F895F0EB91B}" v="7" dt="2021-03-06T19:17:20.324"/>
    <p1510:client id="{92C3A2BC-E0EE-4051-BF61-0D75B6FC2FE4}" v="183" dt="2021-03-06T19:07:10.183"/>
    <p1510:client id="{C5FCB19F-70FB-B000-911E-423C2CAFA932}" v="9" dt="2021-03-07T17:00:41.874"/>
    <p1510:client id="{C6B5E3FD-7015-4D87-9293-AD98C1568278}" v="2766" dt="2021-03-06T21:18:39.786"/>
    <p1510:client id="{CEB2B19F-206F-B000-D358-30B7F71B11B8}" v="122" dt="2021-03-06T19:33:18.971"/>
    <p1510:client id="{EDBBD2CD-8E97-47E2-AD80-C3A9B94DBF05}" v="441" dt="2021-03-06T18:29:34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D1AC35-34E6-4D9A-A64D-F7923ADB266C}" type="datetimeFigureOut">
              <a:rPr lang="en-US"/>
              <a:t>3/7/2021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B9047-F91E-4B18-AF7A-9ED2221F251B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73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8FFEF6-4289-4209-9FD6-8C1E6D6F6A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4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F2A4-808D-4CEF-BA00-B2782FBEA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DA09EF-3AAA-4A82-83FA-95E135E35F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DF88C9-C83B-4E50-B060-7ED188001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529F6-9411-4920-BA1E-A9B96013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12494-37B8-4D26-9091-0D39355A2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97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A1023-61DA-48EE-A190-550916862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4B673-BF8F-4FE7-AC4D-FDD5EA728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E035F-98D1-42EA-8437-3E4978FF3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848797-CBB1-472B-972A-9E18E210C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19643-F2D9-4C78-8C87-0184DFC3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26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2A023-52CE-4114-8E89-9D08391E1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72A806-01F5-4E6A-8736-66C54A643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EF557-7E79-4988-AB89-217EE2CA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0112E-A6DD-47B8-83AB-B7331345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A74BA-B6A5-429B-8680-5623B7F9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41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6FBAB-75B1-4E0D-AFC1-D1A0E6DEE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015CF-4C69-4C72-B494-F90961835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9B5026-2572-471A-96FB-13AF2CF092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79BA9F-C0E4-4225-8835-E78EB7536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2B8A0-7D09-477C-9674-5B18576CB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8F497-208B-4E72-A452-CEF7CCCC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1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BBC6B-04B9-4451-8866-63568061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F9FB3-4D05-4B20-AFC0-379D023C9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3C488-3B1F-4BF4-9EEC-7A4728DF70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78B71-8D8F-4388-B38D-56FB679CD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B065FF-A1AE-4CE2-9B74-5C41785CD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015D95-05B8-4728-B0D6-06F65D636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CEBD1B-6B25-45D5-81C8-019C3D721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8B62B7-DBC2-474A-9E7C-BCB81B34A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8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EADBC-BEE8-43A0-AE2A-7708F96B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E65264-C06E-46DE-A43C-83C109CB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06F10B-59CF-4381-85C3-5FDD79BB2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DD3D7-5BE0-496A-9E95-54D64472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60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76E59A-8015-45F1-BB61-60222F9C6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0AD4E3-4F1B-4959-8CCF-4E67B99BC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B3B594-1E2C-4B71-8757-7F43024B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767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02D34-002F-4EC4-875B-FDFA108D6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702B-C2D3-45E8-9A65-C083C2633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338CC-6800-4E51-8560-2C8B364A2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C4A5-2450-42A7-85E8-7833BEB77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6DE85-E954-4E5A-9939-BE508619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3C56C-9EEE-42FC-B55E-C0F1A0AFE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4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1A50A-B19A-49FF-BDED-51B0AC4E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29242E-7FAE-4D64-B192-4EDF79CCF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598A6-458F-4B8D-AEA1-4591DFA54D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A100B-0A8B-48DD-A82E-B5FCDD80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B5C76-3CBE-479A-8A93-D2F6BB602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956578-5AE5-433B-901D-E1B4A1A7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011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E83E-7F9F-44A1-9604-6B06BFC49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34E3C1-3C3D-4F7E-B68F-6DCC58C04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74B73-D00D-4DDB-9E34-A9237371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B733E-3500-4580-89FB-AC787779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8510B3-91A9-4C5A-8570-802B32467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624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CEFBB-2133-45FD-B70E-C19353BE2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86EE3-53D0-449D-95E2-8EA337070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1F94A-E8CF-48FF-89AF-FC53391D1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251C8-3CF8-420F-8146-26116D08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73E1A-4492-4C17-9FB2-E93CE680D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05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16142D-FAB2-4ED9-AF8F-19E3FFEAE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89B7C-4DB8-40BE-9DD3-EAE9A72BC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18B06-3BC2-443C-AB14-4CDF921443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9E513-AC13-45E3-B2AB-7A9E5CAA774E}" type="datetimeFigureOut">
              <a:rPr lang="en-US" smtClean="0"/>
              <a:t>3/7/2021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9ED48-D023-430E-89E5-69C2532EDD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DFC39-1C67-4A10-A78D-CE5A0C3E7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A57E7-BC67-44D8-AD73-94250CC1A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08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search/use+case+diagram" TargetMode="External"/><Relationship Id="rId2" Type="http://schemas.openxmlformats.org/officeDocument/2006/relationships/hyperlink" Target="https://www.alamy.com/stock-photo-uml-unified-modelling-language-sequence-diagram-89308490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F64EA9A-046A-4F6A-B134-337C50BEAD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0" r="35364" b="79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79C712-F088-4C33-ABD7-978AE8597B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372" y="1285875"/>
            <a:ext cx="4069428" cy="3162860"/>
          </a:xfrm>
        </p:spPr>
        <p:txBody>
          <a:bodyPr anchor="b">
            <a:normAutofit/>
          </a:bodyPr>
          <a:lstStyle/>
          <a:p>
            <a:pPr algn="l"/>
            <a:r>
              <a:rPr lang="en-US" sz="4800" err="1">
                <a:latin typeface="Bookman Old Style"/>
              </a:rPr>
              <a:t>GameSAT</a:t>
            </a:r>
            <a:endParaRPr lang="en-US" sz="4800" err="1">
              <a:latin typeface="Bookman Old Style"/>
              <a:cs typeface="Calibri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168531B-5998-4194-861F-B3CD89256F22}"/>
              </a:ext>
            </a:extLst>
          </p:cNvPr>
          <p:cNvSpPr txBox="1">
            <a:spLocks/>
          </p:cNvSpPr>
          <p:nvPr/>
        </p:nvSpPr>
        <p:spPr>
          <a:xfrm>
            <a:off x="454946" y="2152650"/>
            <a:ext cx="5145753" cy="34480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>
                <a:latin typeface="Bookman Old Style"/>
                <a:cs typeface="Calibri Light"/>
              </a:rPr>
              <a:t>Play to learn.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8D349ACC-EACA-47DA-8CE7-34C45F3D9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177" y="5600571"/>
            <a:ext cx="1720004" cy="117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40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321867A-6B50-4258-AFD0-F33C31A0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Bookman Old Style"/>
              </a:rPr>
              <a:t>Train Mode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DFD986B-6930-4ABB-AB38-BCF7F9701A6C}"/>
              </a:ext>
            </a:extLst>
          </p:cNvPr>
          <p:cNvSpPr txBox="1"/>
          <p:nvPr/>
        </p:nvSpPr>
        <p:spPr>
          <a:xfrm>
            <a:off x="767290" y="3383121"/>
            <a:ext cx="3582072" cy="229743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6286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1900">
                <a:solidFill>
                  <a:schemeClr val="bg1"/>
                </a:solidFill>
                <a:latin typeface="Bookman Old Style"/>
              </a:rPr>
              <a:t>The user can train in word vocabulary</a:t>
            </a:r>
          </a:p>
          <a:p>
            <a:pPr marL="6286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endParaRPr lang="en-US" sz="19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  <a:p>
            <a:pPr marL="6286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1900">
                <a:solidFill>
                  <a:schemeClr val="bg1"/>
                </a:solidFill>
                <a:latin typeface="Bookman Old Style"/>
              </a:rPr>
              <a:t>The user can train in passage comprehension</a:t>
            </a:r>
            <a:endParaRPr lang="en-US" sz="19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  <a:p>
            <a:pPr marL="6286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endParaRPr lang="en-US" sz="19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  <a:p>
            <a:pPr marL="6286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endParaRPr lang="en-US" sz="19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</p:txBody>
      </p:sp>
      <p:pic>
        <p:nvPicPr>
          <p:cNvPr id="41" name="Picture 41" descr="Diagram&#10;&#10;Description automatically generated">
            <a:extLst>
              <a:ext uri="{FF2B5EF4-FFF2-40B4-BE49-F238E27FC236}">
                <a16:creationId xmlns:a16="http://schemas.microsoft.com/office/drawing/2014/main" id="{6264526A-97A8-4D59-B1B9-B8B5679B0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926" y="1304883"/>
            <a:ext cx="7007874" cy="3482111"/>
          </a:xfrm>
          <a:prstGeom prst="rect">
            <a:avLst/>
          </a:prstGeom>
        </p:spPr>
      </p:pic>
      <p:pic>
        <p:nvPicPr>
          <p:cNvPr id="40" name="Picture 29" descr="Logo&#10;&#10;Description automatically generated">
            <a:extLst>
              <a:ext uri="{FF2B5EF4-FFF2-40B4-BE49-F238E27FC236}">
                <a16:creationId xmlns:a16="http://schemas.microsoft.com/office/drawing/2014/main" id="{EA789969-7828-42DF-9239-8BCCB7FC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7" y="5759706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1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sks in empty classroom">
            <a:extLst>
              <a:ext uri="{FF2B5EF4-FFF2-40B4-BE49-F238E27FC236}">
                <a16:creationId xmlns:a16="http://schemas.microsoft.com/office/drawing/2014/main" id="{2BA3774D-35BA-4308-AAF6-9B034598E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01" r="9093" b="3773"/>
          <a:stretch/>
        </p:blipFill>
        <p:spPr>
          <a:xfrm>
            <a:off x="2562726" y="1"/>
            <a:ext cx="9629274" cy="6857999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25E3AA-452E-4E51-BA0D-06DA8CC04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latin typeface="Bookman Old Style"/>
              </a:rPr>
              <a:t>Class Diagram </a:t>
            </a:r>
          </a:p>
        </p:txBody>
      </p:sp>
      <p:pic>
        <p:nvPicPr>
          <p:cNvPr id="3" name="Picture 29" descr="Logo&#10;&#10;Description automatically generated">
            <a:extLst>
              <a:ext uri="{FF2B5EF4-FFF2-40B4-BE49-F238E27FC236}">
                <a16:creationId xmlns:a16="http://schemas.microsoft.com/office/drawing/2014/main" id="{81C637CC-DF64-403C-AF63-AC41E3DB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02" y="5796877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9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27C7A5-8C55-48E0-A4E2-B55D66CE840D}"/>
              </a:ext>
            </a:extLst>
          </p:cNvPr>
          <p:cNvSpPr txBox="1">
            <a:spLocks/>
          </p:cNvSpPr>
          <p:nvPr/>
        </p:nvSpPr>
        <p:spPr>
          <a:xfrm>
            <a:off x="651307" y="640081"/>
            <a:ext cx="3377183" cy="368197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Bookman Old Style"/>
              </a:rPr>
              <a:t>Overview</a:t>
            </a:r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A5EBF68E-C6B1-48DF-A554-563F272D6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1" r="-1" b="-1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1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514C86A-2F4C-4869-AEBB-DA8585E49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" t="6306" r="-45" b="-225"/>
          <a:stretch/>
        </p:blipFill>
        <p:spPr>
          <a:xfrm>
            <a:off x="90497" y="287715"/>
            <a:ext cx="12005770" cy="23157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0DE69-2B3E-4DDA-B675-B873ECC9963E}"/>
              </a:ext>
            </a:extLst>
          </p:cNvPr>
          <p:cNvSpPr txBox="1"/>
          <p:nvPr/>
        </p:nvSpPr>
        <p:spPr>
          <a:xfrm>
            <a:off x="2177441" y="3242153"/>
            <a:ext cx="8014569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GameMain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 provides the user with an interactive interface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Registration allows the user to store their data  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GlobalRank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 informs the user of the 10 highest scores 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The user can be in a New state or an Active state</a:t>
            </a:r>
          </a:p>
        </p:txBody>
      </p:sp>
      <p:pic>
        <p:nvPicPr>
          <p:cNvPr id="2" name="Picture 29" descr="Logo&#10;&#10;Description automatically generated">
            <a:extLst>
              <a:ext uri="{FF2B5EF4-FFF2-40B4-BE49-F238E27FC236}">
                <a16:creationId xmlns:a16="http://schemas.microsoft.com/office/drawing/2014/main" id="{68B7896D-01C0-4713-8B99-0BF1B67DE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1" y="5722535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78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179021C6-DC8F-4397-A463-48851FD63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8E08DB-1AB2-4C2F-A622-0ABEC34A7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22C7F-B8B9-435A-9770-E2A0A0E1F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85848C-814E-4F1F-95AB-A7BF1A3FB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9F7496-AB45-49FF-BC1C-D3847D239672}"/>
              </a:ext>
            </a:extLst>
          </p:cNvPr>
          <p:cNvSpPr txBox="1"/>
          <p:nvPr/>
        </p:nvSpPr>
        <p:spPr>
          <a:xfrm>
            <a:off x="2563660" y="4165947"/>
            <a:ext cx="801456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GameMain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 provides </a:t>
            </a: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PlayMode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 with the user's choice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GameMode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 is activated when the user decides to play a game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TrainMode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 becomes active when the user selects to train instead</a:t>
            </a:r>
          </a:p>
        </p:txBody>
      </p:sp>
      <p:pic>
        <p:nvPicPr>
          <p:cNvPr id="15" name="Picture 29" descr="Logo&#10;&#10;Description automatically generated">
            <a:extLst>
              <a:ext uri="{FF2B5EF4-FFF2-40B4-BE49-F238E27FC236}">
                <a16:creationId xmlns:a16="http://schemas.microsoft.com/office/drawing/2014/main" id="{FD54F003-02D7-4AC5-8239-156A6F2B2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1" y="5722535"/>
            <a:ext cx="1256371" cy="858442"/>
          </a:xfrm>
          <a:prstGeom prst="rect">
            <a:avLst/>
          </a:prstGeom>
        </p:spPr>
      </p:pic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48C0F1F6-4CB2-4831-8989-BD16E34C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661" y="95270"/>
            <a:ext cx="6902884" cy="35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35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2A550EC7-5056-4065-A570-58C25717C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8B647-D818-4F40-B251-783A6D73B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46EC8C-3A65-453F-A045-F6E18EF3C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A67790-66F3-4B51-B539-5E51956CF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F3F230-4D66-4430-964A-8A5331B9180F}"/>
              </a:ext>
            </a:extLst>
          </p:cNvPr>
          <p:cNvSpPr txBox="1"/>
          <p:nvPr/>
        </p:nvSpPr>
        <p:spPr>
          <a:xfrm>
            <a:off x="423797" y="1963454"/>
            <a:ext cx="446030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GameMode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 allows the user to play a word game or passage game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GameMode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 informs the user of their progress level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GameMode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 informs the user of each question's time limit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Association allows the user to know the global rank</a:t>
            </a:r>
          </a:p>
        </p:txBody>
      </p:sp>
      <p:pic>
        <p:nvPicPr>
          <p:cNvPr id="13" name="Picture 29" descr="Logo&#10;&#10;Description automatically generated">
            <a:extLst>
              <a:ext uri="{FF2B5EF4-FFF2-40B4-BE49-F238E27FC236}">
                <a16:creationId xmlns:a16="http://schemas.microsoft.com/office/drawing/2014/main" id="{0CA9406E-8553-4D77-956A-541143FBA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1" y="5722535"/>
            <a:ext cx="1256371" cy="858442"/>
          </a:xfrm>
          <a:prstGeom prst="rect">
            <a:avLst/>
          </a:prstGeom>
        </p:spPr>
      </p:pic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4DB8DEEC-2FDB-4777-A385-C43899FE5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100" y="154582"/>
            <a:ext cx="5926897" cy="65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53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4617D44C-BC17-412C-BFE9-F5BA4459A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D7F8A-FAAB-4307-B622-A3192D74A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C3AC20-CE18-419E-97D9-F7C6EEF6C4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D744CC-BBAB-42FE-8D48-1427805EB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7571E-3D24-46A4-85EE-292FBB80145B}"/>
              </a:ext>
            </a:extLst>
          </p:cNvPr>
          <p:cNvSpPr txBox="1"/>
          <p:nvPr/>
        </p:nvSpPr>
        <p:spPr>
          <a:xfrm>
            <a:off x="439455" y="1441536"/>
            <a:ext cx="446030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TrainMode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 allows the user to train their word vocabulary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TrainMode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 enables the user to train their passage comprehension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Train mode does not contain question time limits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Train mode does not score questions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Questions missed repeat more often</a:t>
            </a:r>
          </a:p>
        </p:txBody>
      </p:sp>
      <p:pic>
        <p:nvPicPr>
          <p:cNvPr id="13" name="Picture 29" descr="Logo&#10;&#10;Description automatically generated">
            <a:extLst>
              <a:ext uri="{FF2B5EF4-FFF2-40B4-BE49-F238E27FC236}">
                <a16:creationId xmlns:a16="http://schemas.microsoft.com/office/drawing/2014/main" id="{6D0861EB-E455-449F-AAAD-01C999105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1" y="5722535"/>
            <a:ext cx="1256371" cy="858442"/>
          </a:xfrm>
          <a:prstGeom prst="rect">
            <a:avLst/>
          </a:prstGeom>
        </p:spPr>
      </p:pic>
      <p:pic>
        <p:nvPicPr>
          <p:cNvPr id="16" name="Picture 16" descr="Diagram&#10;&#10;Description automatically generated">
            <a:extLst>
              <a:ext uri="{FF2B5EF4-FFF2-40B4-BE49-F238E27FC236}">
                <a16:creationId xmlns:a16="http://schemas.microsoft.com/office/drawing/2014/main" id="{5D26AAAF-58DB-408F-90F9-A3B0B8568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564" y="372989"/>
            <a:ext cx="6412281" cy="61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85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082346A2-EAE5-4999-9434-412D1720DD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5551" r="2" b="27132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4" name="Picture 29" descr="Logo&#10;&#10;Description automatically generated">
            <a:extLst>
              <a:ext uri="{FF2B5EF4-FFF2-40B4-BE49-F238E27FC236}">
                <a16:creationId xmlns:a16="http://schemas.microsoft.com/office/drawing/2014/main" id="{1D521C67-727F-4CC6-8DEB-A4A815D66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395" r="-1" b="19267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5B9C8-B081-47A6-A901-B10D7A01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74" y="1115219"/>
            <a:ext cx="642930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Bookman Old Style"/>
              </a:rPr>
              <a:t>Sequence Diagrams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521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A2311137-FFA5-4406-84B4-F95E33E6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56" y="-1044"/>
            <a:ext cx="10218107" cy="51116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EF8FAB-6094-44B7-A734-AC1BCD7CB4BA}"/>
              </a:ext>
            </a:extLst>
          </p:cNvPr>
          <p:cNvSpPr txBox="1"/>
          <p:nvPr/>
        </p:nvSpPr>
        <p:spPr>
          <a:xfrm>
            <a:off x="2088715" y="5418550"/>
            <a:ext cx="801456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User provides their data to the main interface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If the user is new, their data is stored for further functions</a:t>
            </a:r>
          </a:p>
        </p:txBody>
      </p:sp>
      <p:pic>
        <p:nvPicPr>
          <p:cNvPr id="2" name="Picture 29" descr="Logo&#10;&#10;Description automatically generated">
            <a:extLst>
              <a:ext uri="{FF2B5EF4-FFF2-40B4-BE49-F238E27FC236}">
                <a16:creationId xmlns:a16="http://schemas.microsoft.com/office/drawing/2014/main" id="{42F78C2E-0F54-4264-9686-28AFF3553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39" y="5750413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B06A3BEF-1AE3-4112-AF6D-1C4935F8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07" y="-2088"/>
            <a:ext cx="8170386" cy="5406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5B02B7-C876-497B-B8D3-42B9E2DC68BD}"/>
              </a:ext>
            </a:extLst>
          </p:cNvPr>
          <p:cNvSpPr txBox="1"/>
          <p:nvPr/>
        </p:nvSpPr>
        <p:spPr>
          <a:xfrm>
            <a:off x="1692057" y="5538592"/>
            <a:ext cx="881310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User selects </a:t>
            </a: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PlayMode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In </a:t>
            </a: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PlayMode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 the user can choose to play a word game, or a passage game</a:t>
            </a:r>
          </a:p>
        </p:txBody>
      </p:sp>
      <p:pic>
        <p:nvPicPr>
          <p:cNvPr id="4" name="Picture 29" descr="Logo&#10;&#10;Description automatically generated">
            <a:extLst>
              <a:ext uri="{FF2B5EF4-FFF2-40B4-BE49-F238E27FC236}">
                <a16:creationId xmlns:a16="http://schemas.microsoft.com/office/drawing/2014/main" id="{F5D31BEE-B883-4700-9D4A-142403E30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5676072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8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E40A0E8B-8146-482F-B3C6-33508E2DC4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40" r="39503" b="7483"/>
          <a:stretch/>
        </p:blipFill>
        <p:spPr>
          <a:xfrm>
            <a:off x="838200" y="1870075"/>
            <a:ext cx="4168775" cy="4260850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0525FBF-D326-4F86-B4F3-2147E2624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413" y="1870075"/>
            <a:ext cx="6275388" cy="4260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CAAE73-0AD4-4AD4-91BA-C66D5C5D9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Bookman Old Style"/>
              </a:rPr>
              <a:t>Overall Project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4EA8757-A9FD-401F-B253-86B1D20C8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309" y="3573363"/>
            <a:ext cx="1720004" cy="117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Rectangle 2">
            <a:extLst>
              <a:ext uri="{FF2B5EF4-FFF2-40B4-BE49-F238E27FC236}">
                <a16:creationId xmlns:a16="http://schemas.microsoft.com/office/drawing/2014/main" id="{954F3F31-7E19-4812-86DD-8487D3E48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96DE43-34B5-4EE3-98D1-C7B2720CE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67B4D8-E4D2-408C-B77C-E5ECF28F9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82DCEB-42C8-4D95-A6C0-F0DDC2A26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Diagram&#10;&#10;Description automatically generated">
            <a:extLst>
              <a:ext uri="{FF2B5EF4-FFF2-40B4-BE49-F238E27FC236}">
                <a16:creationId xmlns:a16="http://schemas.microsoft.com/office/drawing/2014/main" id="{E1BF3A4B-FD36-433B-A837-84490D7C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807" y="2490"/>
            <a:ext cx="8290427" cy="5313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AC8D40-82D0-4313-B7B3-EA6B38FA29F8}"/>
              </a:ext>
            </a:extLst>
          </p:cNvPr>
          <p:cNvSpPr txBox="1"/>
          <p:nvPr/>
        </p:nvSpPr>
        <p:spPr>
          <a:xfrm>
            <a:off x="1692057" y="5538592"/>
            <a:ext cx="881310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User selects </a:t>
            </a: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TrainMode</a:t>
            </a:r>
          </a:p>
          <a:p>
            <a:pPr marL="285750" indent="-285750">
              <a:buFont typeface="Wingdings"/>
              <a:buChar char="q"/>
            </a:pPr>
            <a:endParaRPr lang="en-US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In </a:t>
            </a:r>
            <a:r>
              <a:rPr lang="en-US" err="1">
                <a:solidFill>
                  <a:schemeClr val="bg1"/>
                </a:solidFill>
                <a:latin typeface="Bookman Old Style"/>
                <a:cs typeface="Calibri"/>
              </a:rPr>
              <a:t>TrainMode</a:t>
            </a:r>
            <a:r>
              <a:rPr lang="en-US">
                <a:solidFill>
                  <a:schemeClr val="bg1"/>
                </a:solidFill>
                <a:latin typeface="Bookman Old Style"/>
                <a:cs typeface="Calibri"/>
              </a:rPr>
              <a:t> the user can choose to train in word vocabulary, or in passage comprehension</a:t>
            </a:r>
          </a:p>
        </p:txBody>
      </p:sp>
      <p:pic>
        <p:nvPicPr>
          <p:cNvPr id="15" name="Picture 29" descr="Logo&#10;&#10;Description automatically generated">
            <a:extLst>
              <a:ext uri="{FF2B5EF4-FFF2-40B4-BE49-F238E27FC236}">
                <a16:creationId xmlns:a16="http://schemas.microsoft.com/office/drawing/2014/main" id="{3F2D71FF-FB6F-456F-AEAA-FAF136CDC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78" y="5676072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7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2" descr="A desk with technical drawings, pencil and tools">
            <a:extLst>
              <a:ext uri="{FF2B5EF4-FFF2-40B4-BE49-F238E27FC236}">
                <a16:creationId xmlns:a16="http://schemas.microsoft.com/office/drawing/2014/main" id="{DBC11C56-9F53-49CB-A314-B5C32043D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515" r="11513" b="-1"/>
          <a:stretch/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133389-E352-40E1-B470-F17A18A96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115219"/>
            <a:ext cx="550544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bg1"/>
                </a:solidFill>
                <a:latin typeface="Bookman Old Style"/>
              </a:rPr>
              <a:t>System Architecture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9" descr="Logo&#10;&#10;Description automatically generated">
            <a:extLst>
              <a:ext uri="{FF2B5EF4-FFF2-40B4-BE49-F238E27FC236}">
                <a16:creationId xmlns:a16="http://schemas.microsoft.com/office/drawing/2014/main" id="{7E628DE1-0491-43BB-97FD-8506E9FB3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3" y="5694657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2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A3190FF0-B262-412F-9036-9C96D1283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69" y="1312506"/>
            <a:ext cx="7466093" cy="447965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" name="Picture 29" descr="Logo&#10;&#10;Description automatically generated">
            <a:extLst>
              <a:ext uri="{FF2B5EF4-FFF2-40B4-BE49-F238E27FC236}">
                <a16:creationId xmlns:a16="http://schemas.microsoft.com/office/drawing/2014/main" id="{1B23627F-D373-43BE-9111-97C36E3E7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5254" y="5638902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01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78C5A-BDF2-4F2A-959C-295D4F036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3155682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  <a:latin typeface="Bookman Old Style"/>
              </a:rPr>
              <a:t>Mockup diagrams</a:t>
            </a:r>
          </a:p>
        </p:txBody>
      </p:sp>
      <p:pic>
        <p:nvPicPr>
          <p:cNvPr id="9" name="Picture 8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15B17E6C-7E05-4EFF-9C26-00CE3952C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26" y="482264"/>
            <a:ext cx="2537573" cy="3973936"/>
          </a:xfrm>
          <a:prstGeom prst="rect">
            <a:avLst/>
          </a:prstGeom>
        </p:spPr>
      </p:pic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07F3BA-7F58-4DF8-AF29-47B68DFA9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74" y="485616"/>
            <a:ext cx="2553302" cy="397393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8928046-00BB-468A-9796-0F9C100C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Bookman Old Style"/>
              </a:rPr>
              <a:t>Welcome screen and start screen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CE8858C-053E-4F02-8649-36427D7F0DBA}"/>
              </a:ext>
            </a:extLst>
          </p:cNvPr>
          <p:cNvSpPr/>
          <p:nvPr/>
        </p:nvSpPr>
        <p:spPr>
          <a:xfrm>
            <a:off x="5078437" y="2236763"/>
            <a:ext cx="1842868" cy="872197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pic>
        <p:nvPicPr>
          <p:cNvPr id="3" name="Picture 29" descr="Logo&#10;&#10;Description automatically generated">
            <a:extLst>
              <a:ext uri="{FF2B5EF4-FFF2-40B4-BE49-F238E27FC236}">
                <a16:creationId xmlns:a16="http://schemas.microsoft.com/office/drawing/2014/main" id="{8DAAC1FF-BD6A-42F8-AF55-FEB711DB4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56" y="295609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8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231DD-56EE-41C9-9999-BCE990896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900" y="2561538"/>
            <a:ext cx="3384000" cy="1492132"/>
          </a:xfrm>
        </p:spPr>
        <p:txBody>
          <a:bodyPr anchor="t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latin typeface="Bookman Old Style"/>
              </a:rPr>
              <a:t>Training and Play mode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759BDC9-33CB-4160-8DE8-18E0CEAB1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17" y="1184178"/>
            <a:ext cx="2872521" cy="4489643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69181C4E-CA3F-4ED5-B40E-236A0815B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98" y="1184178"/>
            <a:ext cx="2865730" cy="4489643"/>
          </a:xfrm>
          <a:prstGeom prst="rect">
            <a:avLst/>
          </a:prstGeom>
        </p:spPr>
      </p:pic>
      <p:pic>
        <p:nvPicPr>
          <p:cNvPr id="3" name="Picture 29" descr="Logo&#10;&#10;Description automatically generated">
            <a:extLst>
              <a:ext uri="{FF2B5EF4-FFF2-40B4-BE49-F238E27FC236}">
                <a16:creationId xmlns:a16="http://schemas.microsoft.com/office/drawing/2014/main" id="{E4A4A20E-2F9C-40C8-ABFF-4AEE356FC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10" y="5685365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4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23AC5-FB96-4F2F-966D-4524FCA0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4532235" cy="3956690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bg1"/>
                </a:solidFill>
                <a:latin typeface="Bookman Old Style"/>
                <a:cs typeface="Calibri Light"/>
              </a:rPr>
              <a:t>References</a:t>
            </a:r>
            <a:endParaRPr lang="en-US" sz="6200">
              <a:solidFill>
                <a:schemeClr val="bg1"/>
              </a:solidFill>
              <a:latin typeface="Bookman Old Style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DCAEC-19D1-4764-B30C-F21EDAAB4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  <a:hlinkClick r:id="rId2"/>
              </a:rPr>
              <a:t>https://www.alamy.com/stock-photo-uml-unified-modelling-language-sequence-diagram-89308490.html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2000">
                <a:solidFill>
                  <a:schemeClr val="bg1"/>
                </a:solidFill>
                <a:ea typeface="+mn-lt"/>
                <a:cs typeface="+mn-lt"/>
                <a:hlinkClick r:id="rId3"/>
              </a:rPr>
              <a:t>https://www.shutterstock.com/search/use+case+diagram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29" descr="Logo&#10;&#10;Description automatically generated">
            <a:extLst>
              <a:ext uri="{FF2B5EF4-FFF2-40B4-BE49-F238E27FC236}">
                <a16:creationId xmlns:a16="http://schemas.microsoft.com/office/drawing/2014/main" id="{CE2F0AB6-0870-4DF8-A6BD-4EE2869D6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54" y="5787584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5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2" name="Straight Connector 2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5E7E4-4737-4DD3-97E7-C4B7C53430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400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0" indent="0">
              <a:buNone/>
            </a:pPr>
            <a:endParaRPr lang="en-US" sz="4000">
              <a:solidFill>
                <a:schemeClr val="bg1"/>
              </a:solidFill>
              <a:latin typeface="Bookman Old Style"/>
              <a:cs typeface="Calibri"/>
            </a:endParaRPr>
          </a:p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  <a:latin typeface="Bookman Old Style"/>
                <a:cs typeface="Calibri"/>
              </a:rPr>
              <a:t>     Thank You</a:t>
            </a:r>
            <a:endParaRPr lang="en-US">
              <a:solidFill>
                <a:schemeClr val="bg1"/>
              </a:solidFill>
              <a:latin typeface="Bookman Old Style"/>
            </a:endParaRPr>
          </a:p>
        </p:txBody>
      </p:sp>
      <p:cxnSp>
        <p:nvCxnSpPr>
          <p:cNvPr id="24" name="Straight Connector 2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EBB5DE5-D82E-46DA-8B3D-D9EB2AD34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13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66AD7-6860-483B-9861-DE2B47FFE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5360068" cy="1236088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latin typeface="Bookman Old Style"/>
              </a:rPr>
              <a:t>Implementation Plan </a:t>
            </a:r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8E207-DC2F-423F-8E21-2B86A6729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0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Android Studio</a:t>
            </a:r>
            <a:endParaRPr lang="en-US">
              <a:solidFill>
                <a:schemeClr val="bg1"/>
              </a:solidFill>
            </a:endParaRPr>
          </a:p>
          <a:p>
            <a:pPr marL="457200" lvl="1">
              <a:buNone/>
            </a:pPr>
            <a:r>
              <a:rPr lang="en-US" sz="200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Java</a:t>
            </a:r>
          </a:p>
          <a:p>
            <a:pPr marL="457200" lvl="1">
              <a:buNone/>
            </a:pPr>
            <a:r>
              <a:rPr lang="en-US" sz="2000">
                <a:solidFill>
                  <a:schemeClr val="bg1"/>
                </a:solidFill>
                <a:latin typeface="Bookman Old Style"/>
                <a:cs typeface="Calibri"/>
              </a:rPr>
              <a:t>MySQL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latin typeface="Bookman Old Style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Project Management: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 marL="457200" lvl="1">
              <a:buNone/>
            </a:pPr>
            <a:r>
              <a:rPr lang="en-US" sz="200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Jira </a:t>
            </a:r>
            <a:endParaRPr lang="en-US" sz="200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Rolls of blueprints">
            <a:extLst>
              <a:ext uri="{FF2B5EF4-FFF2-40B4-BE49-F238E27FC236}">
                <a16:creationId xmlns:a16="http://schemas.microsoft.com/office/drawing/2014/main" id="{A10EB824-A4D4-4F55-B5BB-D28FA1C446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30" r="-3" b="-3"/>
          <a:stretch/>
        </p:blipFill>
        <p:spPr>
          <a:xfrm>
            <a:off x="6525453" y="10"/>
            <a:ext cx="5666547" cy="6857990"/>
          </a:xfrm>
          <a:prstGeom prst="rect">
            <a:avLst/>
          </a:prstGeom>
        </p:spPr>
      </p:pic>
      <p:pic>
        <p:nvPicPr>
          <p:cNvPr id="29" name="Picture 29" descr="Logo&#10;&#10;Description automatically generated">
            <a:extLst>
              <a:ext uri="{FF2B5EF4-FFF2-40B4-BE49-F238E27FC236}">
                <a16:creationId xmlns:a16="http://schemas.microsoft.com/office/drawing/2014/main" id="{B387C01E-40C7-4C20-BD86-6A3B0B678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" y="5852633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8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BDB839-DF0F-4A7D-B941-02B63FC45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4584427" cy="395669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Bookman Old Style"/>
                <a:ea typeface="+mj-lt"/>
                <a:cs typeface="+mj-lt"/>
              </a:rPr>
              <a:t>Implementation Plan - Testing </a:t>
            </a:r>
            <a:endParaRPr lang="en-US">
              <a:solidFill>
                <a:schemeClr val="bg1"/>
              </a:solidFill>
              <a:latin typeface="Bookman Old Style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63D1-C304-4D74-8964-196C5DA9D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Bookman Old Style"/>
                <a:cs typeface="Calibri"/>
              </a:rPr>
              <a:t>JUnit</a:t>
            </a:r>
          </a:p>
          <a:p>
            <a:r>
              <a:rPr lang="en-US" sz="2000">
                <a:solidFill>
                  <a:schemeClr val="bg1"/>
                </a:solidFill>
                <a:latin typeface="Bookman Old Style"/>
                <a:cs typeface="Calibri"/>
              </a:rPr>
              <a:t>Black-Box Testing</a:t>
            </a:r>
          </a:p>
        </p:txBody>
      </p:sp>
      <p:pic>
        <p:nvPicPr>
          <p:cNvPr id="4" name="Picture 29" descr="Logo&#10;&#10;Description automatically generated">
            <a:extLst>
              <a:ext uri="{FF2B5EF4-FFF2-40B4-BE49-F238E27FC236}">
                <a16:creationId xmlns:a16="http://schemas.microsoft.com/office/drawing/2014/main" id="{D6589F7A-0DE7-41E3-80EA-6523567F7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1" y="5824755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465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703F7F-3D07-469F-89A3-31F37E005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4636619" cy="3956690"/>
          </a:xfrm>
        </p:spPr>
        <p:txBody>
          <a:bodyPr anchor="ctr">
            <a:normAutofit/>
          </a:bodyPr>
          <a:lstStyle/>
          <a:p>
            <a:r>
              <a:rPr lang="en-US" sz="7400">
                <a:solidFill>
                  <a:schemeClr val="bg1"/>
                </a:solidFill>
                <a:latin typeface="Bookman Old Style"/>
                <a:ea typeface="+mj-lt"/>
                <a:cs typeface="+mj-lt"/>
              </a:rPr>
              <a:t>Concerns</a:t>
            </a:r>
            <a:endParaRPr lang="en-US" sz="7400">
              <a:solidFill>
                <a:schemeClr val="bg1"/>
              </a:solidFill>
              <a:latin typeface="Bookman Old Style"/>
            </a:endParaRPr>
          </a:p>
        </p:txBody>
      </p:sp>
      <p:cxnSp>
        <p:nvCxnSpPr>
          <p:cNvPr id="11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E0DC-B488-48E8-9C3E-A050D9EBC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Bookman Old Style"/>
                <a:cs typeface="Calibri"/>
              </a:rPr>
              <a:t>Security</a:t>
            </a:r>
          </a:p>
          <a:p>
            <a:pPr marL="457200" lvl="1" indent="0">
              <a:buNone/>
            </a:pPr>
            <a:r>
              <a:rPr lang="en-US" sz="2000">
                <a:solidFill>
                  <a:schemeClr val="bg1"/>
                </a:solidFill>
                <a:latin typeface="Bookman Old Style"/>
                <a:cs typeface="Calibri"/>
              </a:rPr>
              <a:t>Protecting user information</a:t>
            </a:r>
          </a:p>
          <a:p>
            <a:pPr marL="457200" lvl="1" indent="0">
              <a:buNone/>
            </a:pPr>
            <a:r>
              <a:rPr lang="en-US" sz="2000">
                <a:solidFill>
                  <a:schemeClr val="bg1"/>
                </a:solidFill>
                <a:latin typeface="Bookman Old Style"/>
                <a:cs typeface="Calibri"/>
              </a:rPr>
              <a:t>Preventing SQL injection</a:t>
            </a:r>
          </a:p>
          <a:p>
            <a:pPr lvl="1"/>
            <a:endParaRPr lang="en-US" sz="2000">
              <a:solidFill>
                <a:schemeClr val="bg1"/>
              </a:solidFill>
              <a:latin typeface="Bookman Old Style"/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  <a:latin typeface="Bookman Old Style"/>
                <a:ea typeface="+mn-lt"/>
                <a:cs typeface="+mn-lt"/>
              </a:rPr>
              <a:t>This version will only work in Android devices</a:t>
            </a:r>
          </a:p>
          <a:p>
            <a:endParaRPr lang="en-US" sz="2000">
              <a:solidFill>
                <a:schemeClr val="bg1"/>
              </a:solidFill>
              <a:latin typeface="Bookman Old Style"/>
              <a:cs typeface="Calibri"/>
            </a:endParaRPr>
          </a:p>
        </p:txBody>
      </p:sp>
      <p:pic>
        <p:nvPicPr>
          <p:cNvPr id="4" name="Picture 29" descr="Logo&#10;&#10;Description automatically generated">
            <a:extLst>
              <a:ext uri="{FF2B5EF4-FFF2-40B4-BE49-F238E27FC236}">
                <a16:creationId xmlns:a16="http://schemas.microsoft.com/office/drawing/2014/main" id="{CF36FEA9-B8E1-440C-A980-C130BA917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97" y="5787584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2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0CD8A934-04B0-4BE9-9F50-59412D070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" r="1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55B9C8-B081-47A6-A901-B10D7A01A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latin typeface="Bookman Old Style"/>
              </a:rPr>
              <a:t>Use Case Diagram 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748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83A3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0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: Shape 12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E203BBC-E14B-4400-8F79-03C7D7FF6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34" t="529" r="-840" b="-794"/>
          <a:stretch/>
        </p:blipFill>
        <p:spPr>
          <a:xfrm>
            <a:off x="3738864" y="461767"/>
            <a:ext cx="4561568" cy="5931241"/>
          </a:xfrm>
          <a:prstGeom prst="rect">
            <a:avLst/>
          </a:prstGeom>
        </p:spPr>
      </p:pic>
      <p:pic>
        <p:nvPicPr>
          <p:cNvPr id="2" name="Picture 29" descr="Logo&#10;&#10;Description automatically generated">
            <a:extLst>
              <a:ext uri="{FF2B5EF4-FFF2-40B4-BE49-F238E27FC236}">
                <a16:creationId xmlns:a16="http://schemas.microsoft.com/office/drawing/2014/main" id="{B75D07BA-7680-4FA7-8BA4-2A4F0ACEA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473" y="5638901"/>
            <a:ext cx="1256371" cy="858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B856A-9DC2-4472-B8BE-1330EA2D199C}"/>
              </a:ext>
            </a:extLst>
          </p:cNvPr>
          <p:cNvSpPr txBox="1"/>
          <p:nvPr/>
        </p:nvSpPr>
        <p:spPr>
          <a:xfrm>
            <a:off x="105428" y="74112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400">
                <a:latin typeface="Bookman Old Style"/>
                <a:cs typeface="Calibri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7526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14A73-3773-42BA-A3E3-B4FE8E53D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989168" cy="146347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kern="1200">
                <a:solidFill>
                  <a:schemeClr val="bg1"/>
                </a:solidFill>
                <a:latin typeface="Bookman Old Style"/>
              </a:rPr>
              <a:t>Profile Management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12F1B4D-9C6E-4E43-9D97-6C12BA312D19}"/>
              </a:ext>
            </a:extLst>
          </p:cNvPr>
          <p:cNvSpPr txBox="1"/>
          <p:nvPr/>
        </p:nvSpPr>
        <p:spPr>
          <a:xfrm>
            <a:off x="767290" y="3383121"/>
            <a:ext cx="3936976" cy="27984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5143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>
                <a:solidFill>
                  <a:schemeClr val="bg1"/>
                </a:solidFill>
                <a:latin typeface="Bookman Old Style"/>
              </a:rPr>
              <a:t>Existing users can simply Log-in to the game</a:t>
            </a:r>
            <a:endParaRPr lang="en-US">
              <a:solidFill>
                <a:schemeClr val="bg1"/>
              </a:solidFill>
              <a:latin typeface="Bookman Old Style"/>
            </a:endParaRPr>
          </a:p>
          <a:p>
            <a:pPr marL="5143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endParaRPr lang="en-US" sz="20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  <a:p>
            <a:pPr marL="51435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2000">
                <a:solidFill>
                  <a:schemeClr val="bg1"/>
                </a:solidFill>
                <a:latin typeface="Bookman Old Style"/>
              </a:rPr>
              <a:t>New users are offered to create a profile for data management</a:t>
            </a:r>
            <a:endParaRPr lang="en-US" sz="20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0AD90C6-31DF-4D5E-B034-F8DD9A640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5" r="-1" b="-1"/>
          <a:stretch/>
        </p:blipFill>
        <p:spPr>
          <a:xfrm>
            <a:off x="5116652" y="2066040"/>
            <a:ext cx="6642532" cy="2147686"/>
          </a:xfrm>
          <a:prstGeom prst="rect">
            <a:avLst/>
          </a:prstGeom>
        </p:spPr>
      </p:pic>
      <p:pic>
        <p:nvPicPr>
          <p:cNvPr id="3" name="Picture 29" descr="Logo&#10;&#10;Description automatically generated">
            <a:extLst>
              <a:ext uri="{FF2B5EF4-FFF2-40B4-BE49-F238E27FC236}">
                <a16:creationId xmlns:a16="http://schemas.microsoft.com/office/drawing/2014/main" id="{03DBA2AF-9D57-4314-B976-0CCB33995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7" y="5759706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6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492FBB36-FCE4-4533-83D9-7C320AAD2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869127" cy="14686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Bookman Old Style"/>
              </a:rPr>
              <a:t>Game Mode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379A1C7-2AE4-4003-83B1-B8C2CCBF7A5D}"/>
              </a:ext>
            </a:extLst>
          </p:cNvPr>
          <p:cNvSpPr txBox="1"/>
          <p:nvPr/>
        </p:nvSpPr>
        <p:spPr>
          <a:xfrm>
            <a:off x="767290" y="3080409"/>
            <a:ext cx="3582072" cy="2793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1900">
                <a:solidFill>
                  <a:schemeClr val="bg1"/>
                </a:solidFill>
                <a:latin typeface="Bookman Old Style"/>
              </a:rPr>
              <a:t>The user can play a word or passage game</a:t>
            </a:r>
            <a:endParaRPr lang="en-US">
              <a:solidFill>
                <a:schemeClr val="bg1"/>
              </a:solidFill>
              <a:latin typeface="Bookman Old Style"/>
            </a:endParaRP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endParaRPr lang="en-US" sz="19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1900">
                <a:solidFill>
                  <a:schemeClr val="bg1"/>
                </a:solidFill>
                <a:latin typeface="Bookman Old Style"/>
              </a:rPr>
              <a:t>The user can skip questions</a:t>
            </a:r>
            <a:endParaRPr lang="en-US" sz="19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endParaRPr lang="en-US" sz="19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1900">
                <a:solidFill>
                  <a:schemeClr val="bg1"/>
                </a:solidFill>
                <a:latin typeface="Bookman Old Style"/>
              </a:rPr>
              <a:t>The user's choices are scored</a:t>
            </a:r>
            <a:endParaRPr lang="en-US" sz="19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endParaRPr lang="en-US" sz="19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  <a:p>
            <a:pPr marL="571500" indent="-342900">
              <a:lnSpc>
                <a:spcPct val="90000"/>
              </a:lnSpc>
              <a:spcAft>
                <a:spcPts val="600"/>
              </a:spcAft>
              <a:buFont typeface="Wingdings" panose="020B0604020202020204" pitchFamily="34" charset="0"/>
              <a:buChar char="q"/>
            </a:pPr>
            <a:r>
              <a:rPr lang="en-US" sz="1900">
                <a:solidFill>
                  <a:schemeClr val="bg1"/>
                </a:solidFill>
                <a:latin typeface="Bookman Old Style"/>
              </a:rPr>
              <a:t>The user's answers are timed</a:t>
            </a:r>
            <a:endParaRPr lang="en-US" sz="1900">
              <a:solidFill>
                <a:schemeClr val="bg1"/>
              </a:solidFill>
              <a:latin typeface="Bookman Old Style"/>
              <a:cs typeface="Calibri" panose="020F0502020204030204"/>
            </a:endParaRPr>
          </a:p>
        </p:txBody>
      </p:sp>
      <p:pic>
        <p:nvPicPr>
          <p:cNvPr id="68" name="Picture 68" descr="Diagram, schematic&#10;&#10;Description automatically generated">
            <a:extLst>
              <a:ext uri="{FF2B5EF4-FFF2-40B4-BE49-F238E27FC236}">
                <a16:creationId xmlns:a16="http://schemas.microsoft.com/office/drawing/2014/main" id="{1C27DFD0-7D38-41E8-9341-75B0B457A5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3"/>
          <a:stretch/>
        </p:blipFill>
        <p:spPr>
          <a:xfrm>
            <a:off x="5269384" y="324402"/>
            <a:ext cx="6598026" cy="5865826"/>
          </a:xfrm>
          <a:prstGeom prst="rect">
            <a:avLst/>
          </a:prstGeom>
        </p:spPr>
      </p:pic>
      <p:pic>
        <p:nvPicPr>
          <p:cNvPr id="65" name="Picture 29" descr="Logo&#10;&#10;Description automatically generated">
            <a:extLst>
              <a:ext uri="{FF2B5EF4-FFF2-40B4-BE49-F238E27FC236}">
                <a16:creationId xmlns:a16="http://schemas.microsoft.com/office/drawing/2014/main" id="{FD3C08D3-6E48-41CB-8302-2E71A1603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7" y="5759706"/>
            <a:ext cx="1256371" cy="85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28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Office Theme</vt:lpstr>
      <vt:lpstr>GameSAT</vt:lpstr>
      <vt:lpstr>Overall Project</vt:lpstr>
      <vt:lpstr>Implementation Plan </vt:lpstr>
      <vt:lpstr>Implementation Plan - Testing </vt:lpstr>
      <vt:lpstr>Concerns</vt:lpstr>
      <vt:lpstr>Use Case Diagram </vt:lpstr>
      <vt:lpstr>PowerPoint Presentation</vt:lpstr>
      <vt:lpstr>Profile Management</vt:lpstr>
      <vt:lpstr>Game Mode</vt:lpstr>
      <vt:lpstr>Train Mode</vt:lpstr>
      <vt:lpstr>Class Diagram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Sequence Diagrams</vt:lpstr>
      <vt:lpstr>PowerPoint Presentation</vt:lpstr>
      <vt:lpstr>PowerPoint Presentation</vt:lpstr>
      <vt:lpstr>PowerPoint Presentation</vt:lpstr>
      <vt:lpstr>System Architecture</vt:lpstr>
      <vt:lpstr>PowerPoint Presentation</vt:lpstr>
      <vt:lpstr>Mockup diagrams</vt:lpstr>
      <vt:lpstr>Training and Play mode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</cp:revision>
  <dcterms:created xsi:type="dcterms:W3CDTF">2021-03-06T17:12:26Z</dcterms:created>
  <dcterms:modified xsi:type="dcterms:W3CDTF">2021-03-07T17:01:51Z</dcterms:modified>
</cp:coreProperties>
</file>